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5"/>
    <p:restoredTop sz="95788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00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48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80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1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30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97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66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54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439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94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49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6A74D-97CA-EA47-BA95-0EF24D703E40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F7A12-8265-924B-B26D-D9F2CEB1A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827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c.ai/perceptron-the-artificial-neuron/" TargetMode="External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shrutijadon10104776/survey-on-activation-functions-for-deep-learning-9689331ba09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D152F-E1D7-904B-A8D9-8AB0055F0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INFO801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3E46D1-5F6C-0449-B514-AD939D899D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 to neural networks</a:t>
            </a:r>
          </a:p>
          <a:p>
            <a:r>
              <a:rPr lang="fr-FR" dirty="0"/>
              <a:t>Thomas </a:t>
            </a:r>
            <a:r>
              <a:rPr lang="fr-FR" dirty="0" err="1"/>
              <a:t>Vuillaume</a:t>
            </a:r>
            <a:r>
              <a:rPr lang="fr-FR" dirty="0"/>
              <a:t>, 2020 </a:t>
            </a:r>
          </a:p>
        </p:txBody>
      </p:sp>
    </p:spTree>
    <p:extLst>
      <p:ext uri="{BB962C8B-B14F-4D97-AF65-F5344CB8AC3E}">
        <p14:creationId xmlns:p14="http://schemas.microsoft.com/office/powerpoint/2010/main" val="1113129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Perceptron, </a:t>
            </a:r>
            <a:r>
              <a:rPr lang="fr-FR" sz="3600" dirty="0" err="1"/>
              <a:t>add</a:t>
            </a:r>
            <a:r>
              <a:rPr lang="fr-FR" sz="3600" dirty="0"/>
              <a:t> </a:t>
            </a:r>
            <a:r>
              <a:rPr lang="fr-FR" sz="3600" dirty="0" err="1"/>
              <a:t>weigths</a:t>
            </a:r>
            <a:r>
              <a:rPr lang="fr-FR" sz="3600" dirty="0"/>
              <a:t>, </a:t>
            </a:r>
            <a:r>
              <a:rPr lang="fr-FR" sz="3600" dirty="0" err="1"/>
              <a:t>bias</a:t>
            </a:r>
            <a:r>
              <a:rPr lang="fr-FR" sz="3600" dirty="0"/>
              <a:t> and activation </a:t>
            </a:r>
            <a:r>
              <a:rPr lang="fr-FR" sz="3600" dirty="0" err="1"/>
              <a:t>function</a:t>
            </a:r>
            <a:endParaRPr lang="fr-FR" sz="36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111519" y="2277542"/>
            <a:ext cx="49030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I ski </a:t>
            </a:r>
            <a:r>
              <a:rPr lang="fr-FR" sz="2400" dirty="0" err="1"/>
              <a:t>this</a:t>
            </a:r>
            <a:r>
              <a:rPr lang="fr-FR" sz="2400" dirty="0"/>
              <a:t> weekend ? – the rider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0, w1 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1, w2 = 0.7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1, w3 = 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B = 0.3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Y = 0.87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ACDCA0-3454-A44D-87F2-9E22661B0927}"/>
              </a:ext>
            </a:extLst>
          </p:cNvPr>
          <p:cNvSpPr txBox="1"/>
          <p:nvPr/>
        </p:nvSpPr>
        <p:spPr>
          <a:xfrm>
            <a:off x="2981702" y="2763768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threshold</a:t>
            </a:r>
            <a:r>
              <a:rPr lang="fr-FR" dirty="0"/>
              <a:t> = 0.5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C812818-C1FB-2B41-8EB9-F04C9F2FA217}"/>
              </a:ext>
            </a:extLst>
          </p:cNvPr>
          <p:cNvSpPr txBox="1"/>
          <p:nvPr/>
        </p:nvSpPr>
        <p:spPr>
          <a:xfrm>
            <a:off x="3027444" y="4772056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</a:t>
            </a:r>
            <a:r>
              <a:rPr lang="fr-FR" dirty="0" err="1"/>
              <a:t>sig</a:t>
            </a:r>
            <a:r>
              <a:rPr lang="fr-FR" dirty="0"/>
              <a:t>(w1x1+w2x2+w3x3 + b)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81456A-BAF2-D940-A25E-F49A1949F18A}"/>
              </a:ext>
            </a:extLst>
          </p:cNvPr>
          <p:cNvSpPr txBox="1"/>
          <p:nvPr/>
        </p:nvSpPr>
        <p:spPr>
          <a:xfrm>
            <a:off x="2282621" y="24950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38D5A4-32C2-394E-8B23-A5A1D54B5530}"/>
              </a:ext>
            </a:extLst>
          </p:cNvPr>
          <p:cNvSpPr txBox="1"/>
          <p:nvPr/>
        </p:nvSpPr>
        <p:spPr>
          <a:xfrm>
            <a:off x="1999082" y="34339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3E268F2-B717-A748-B3CA-3A556EF479B7}"/>
              </a:ext>
            </a:extLst>
          </p:cNvPr>
          <p:cNvSpPr txBox="1"/>
          <p:nvPr/>
        </p:nvSpPr>
        <p:spPr>
          <a:xfrm>
            <a:off x="2133235" y="49485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w3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2D08D8A4-71B3-1B4A-AAAE-E06BF2D4BD90}"/>
              </a:ext>
            </a:extLst>
          </p:cNvPr>
          <p:cNvGrpSpPr/>
          <p:nvPr/>
        </p:nvGrpSpPr>
        <p:grpSpPr>
          <a:xfrm>
            <a:off x="3189431" y="5373596"/>
            <a:ext cx="2245488" cy="1061230"/>
            <a:chOff x="2333318" y="5732922"/>
            <a:chExt cx="2245488" cy="1061230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12D62121-6CA1-D142-86A2-1D9F275DF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5654" y="5732922"/>
              <a:ext cx="0" cy="10612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52B5AD36-13D4-2B45-A269-568B3236B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632" y="6285053"/>
              <a:ext cx="2054897" cy="161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B8C144FD-C978-2B4A-8AB1-207B9D2ED80B}"/>
                </a:ext>
              </a:extLst>
            </p:cNvPr>
            <p:cNvSpPr/>
            <p:nvPr/>
          </p:nvSpPr>
          <p:spPr>
            <a:xfrm>
              <a:off x="2333318" y="5902901"/>
              <a:ext cx="2245488" cy="856526"/>
            </a:xfrm>
            <a:custGeom>
              <a:avLst/>
              <a:gdLst>
                <a:gd name="connsiteX0" fmla="*/ 0 w 2245488"/>
                <a:gd name="connsiteY0" fmla="*/ 856526 h 856526"/>
                <a:gd name="connsiteX1" fmla="*/ 694481 w 2245488"/>
                <a:gd name="connsiteY1" fmla="*/ 659757 h 856526"/>
                <a:gd name="connsiteX2" fmla="*/ 1203767 w 2245488"/>
                <a:gd name="connsiteY2" fmla="*/ 162045 h 856526"/>
                <a:gd name="connsiteX3" fmla="*/ 2245488 w 2245488"/>
                <a:gd name="connsiteY3" fmla="*/ 0 h 85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488" h="856526">
                  <a:moveTo>
                    <a:pt x="0" y="856526"/>
                  </a:moveTo>
                  <a:cubicBezTo>
                    <a:pt x="246926" y="816015"/>
                    <a:pt x="493853" y="775504"/>
                    <a:pt x="694481" y="659757"/>
                  </a:cubicBezTo>
                  <a:cubicBezTo>
                    <a:pt x="895109" y="544010"/>
                    <a:pt x="945266" y="272004"/>
                    <a:pt x="1203767" y="162045"/>
                  </a:cubicBezTo>
                  <a:cubicBezTo>
                    <a:pt x="1462268" y="52085"/>
                    <a:pt x="1853878" y="26042"/>
                    <a:pt x="2245488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296541D-CB21-AA46-87DF-857D2A7DE5E5}"/>
              </a:ext>
            </a:extLst>
          </p:cNvPr>
          <p:cNvCxnSpPr>
            <a:cxnSpLocks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5EF650D-4D39-B54C-AB8D-6C6C67A826BC}"/>
              </a:ext>
            </a:extLst>
          </p:cNvPr>
          <p:cNvCxnSpPr>
            <a:cxnSpLocks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C9D0497-23CE-0746-BBC8-8894676D3E40}"/>
              </a:ext>
            </a:extLst>
          </p:cNvPr>
          <p:cNvCxnSpPr>
            <a:cxnSpLocks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48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3338B6-F9E2-974E-AF45-0C06F5F6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Activation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13CFC0-7C55-5D42-9F01-824B5C3C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5953224"/>
            <a:ext cx="9051404" cy="663575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Role</a:t>
            </a:r>
            <a:r>
              <a:rPr lang="fr-FR" dirty="0"/>
              <a:t>: </a:t>
            </a:r>
            <a:r>
              <a:rPr lang="fr-FR" dirty="0" err="1"/>
              <a:t>make</a:t>
            </a:r>
            <a:r>
              <a:rPr lang="fr-FR" dirty="0"/>
              <a:t> the </a:t>
            </a:r>
            <a:r>
              <a:rPr lang="fr-FR" dirty="0" err="1"/>
              <a:t>response</a:t>
            </a:r>
            <a:r>
              <a:rPr lang="fr-FR" dirty="0"/>
              <a:t> non-</a:t>
            </a:r>
            <a:r>
              <a:rPr lang="fr-FR" dirty="0" err="1"/>
              <a:t>linear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A97DF2-5746-5A4E-981A-B6B324FB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6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000" dirty="0" err="1"/>
              <a:t>Simplified</a:t>
            </a:r>
            <a:r>
              <a:rPr lang="fr-FR" sz="3000" dirty="0"/>
              <a:t> neural network: the rider and the touriste </a:t>
            </a:r>
            <a:r>
              <a:rPr lang="fr-FR" sz="3000" dirty="0" err="1"/>
              <a:t>share</a:t>
            </a:r>
            <a:r>
              <a:rPr lang="fr-FR" sz="3000" dirty="0"/>
              <a:t> the car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48679" y="2552218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  <a:endCxn id="25" idx="2"/>
          </p:cNvCxnSpPr>
          <p:nvPr/>
        </p:nvCxnSpPr>
        <p:spPr>
          <a:xfrm>
            <a:off x="3722387" y="3139072"/>
            <a:ext cx="1107712" cy="689643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6914749" y="3043885"/>
            <a:ext cx="4903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</a:t>
            </a:r>
            <a:r>
              <a:rPr lang="fr-FR" sz="2400" dirty="0" err="1"/>
              <a:t>we</a:t>
            </a:r>
            <a:r>
              <a:rPr lang="fr-FR" sz="2400" dirty="0"/>
              <a:t> ski </a:t>
            </a:r>
            <a:r>
              <a:rPr lang="fr-FR" sz="2400" dirty="0" err="1"/>
              <a:t>this</a:t>
            </a:r>
            <a:r>
              <a:rPr lang="fr-FR" sz="2400" dirty="0"/>
              <a:t> weekend ?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Y =  </a:t>
            </a:r>
            <a:r>
              <a:rPr lang="fr-FR" sz="2400" dirty="0" err="1"/>
              <a:t>sig</a:t>
            </a:r>
            <a:r>
              <a:rPr lang="fr-FR" sz="2400" dirty="0"/>
              <a:t>(w"</a:t>
            </a:r>
            <a:r>
              <a:rPr lang="fr-FR" sz="2400" baseline="-25000" dirty="0"/>
              <a:t>1</a:t>
            </a:r>
            <a:r>
              <a:rPr lang="fr-FR" sz="2400" dirty="0"/>
              <a:t>R1 + w"</a:t>
            </a:r>
            <a:r>
              <a:rPr lang="fr-FR" sz="2400" baseline="-25000" dirty="0"/>
              <a:t>2</a:t>
            </a:r>
            <a:r>
              <a:rPr lang="fr-FR" sz="2400" dirty="0"/>
              <a:t>T2)</a:t>
            </a:r>
          </a:p>
          <a:p>
            <a:r>
              <a:rPr lang="fr-FR" sz="2400" dirty="0"/>
              <a:t>   = </a:t>
            </a:r>
            <a:r>
              <a:rPr lang="fr-FR" sz="2400" dirty="0" err="1"/>
              <a:t>sig</a:t>
            </a:r>
            <a:r>
              <a:rPr lang="fr-FR" sz="2400" dirty="0"/>
              <a:t>(w’</a:t>
            </a:r>
            <a:r>
              <a:rPr lang="fr-FR" sz="2400" baseline="-25000" dirty="0"/>
              <a:t>1</a:t>
            </a:r>
            <a:r>
              <a:rPr lang="fr-FR" sz="2400" dirty="0"/>
              <a:t>sig(w</a:t>
            </a:r>
            <a:r>
              <a:rPr lang="fr-FR" sz="2400" baseline="-25000" dirty="0"/>
              <a:t>1</a:t>
            </a:r>
            <a:r>
              <a:rPr lang="fr-FR" sz="2400" dirty="0"/>
              <a:t>x1+w</a:t>
            </a:r>
            <a:r>
              <a:rPr lang="fr-FR" sz="2400" baseline="-25000" dirty="0"/>
              <a:t>2</a:t>
            </a:r>
            <a:r>
              <a:rPr lang="fr-FR" sz="2400" dirty="0"/>
              <a:t>x2+w</a:t>
            </a:r>
            <a:r>
              <a:rPr lang="fr-FR" sz="2400" baseline="-25000" dirty="0"/>
              <a:t>3</a:t>
            </a:r>
            <a:r>
              <a:rPr lang="fr-FR" sz="2400" dirty="0"/>
              <a:t>x3)</a:t>
            </a:r>
          </a:p>
          <a:p>
            <a:r>
              <a:rPr lang="fr-FR" sz="2400" dirty="0"/>
              <a:t>	+ w’</a:t>
            </a:r>
            <a:r>
              <a:rPr lang="fr-FR" sz="2400" baseline="-25000" dirty="0"/>
              <a:t>2</a:t>
            </a:r>
            <a:r>
              <a:rPr lang="fr-FR" sz="2400" dirty="0"/>
              <a:t>sig(w’</a:t>
            </a:r>
            <a:r>
              <a:rPr lang="fr-FR" sz="2400" baseline="-25000" dirty="0"/>
              <a:t>1</a:t>
            </a:r>
            <a:r>
              <a:rPr lang="fr-FR" sz="2400" dirty="0"/>
              <a:t>x1+w’</a:t>
            </a:r>
            <a:r>
              <a:rPr lang="fr-FR" sz="2400" baseline="-25000" dirty="0"/>
              <a:t>2</a:t>
            </a:r>
            <a:r>
              <a:rPr lang="fr-FR" sz="2400" dirty="0"/>
              <a:t>x2+w’</a:t>
            </a:r>
            <a:r>
              <a:rPr lang="fr-FR" sz="2400" baseline="-25000" dirty="0"/>
              <a:t>3</a:t>
            </a:r>
            <a:r>
              <a:rPr lang="fr-FR" sz="2400" dirty="0"/>
              <a:t>x3))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296541D-CB21-AA46-87DF-857D2A7DE5E5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834833" y="2277542"/>
            <a:ext cx="713846" cy="861530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5EF650D-4D39-B54C-AB8D-6C6C67A826B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34833" y="3139072"/>
            <a:ext cx="713846" cy="689644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C9D0497-23CE-0746-BBC8-8894676D3E40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36201" y="3139072"/>
            <a:ext cx="712478" cy="2226902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BC79B2C0-4A19-8B40-A7A5-5531092386BB}"/>
              </a:ext>
            </a:extLst>
          </p:cNvPr>
          <p:cNvSpPr/>
          <p:nvPr/>
        </p:nvSpPr>
        <p:spPr>
          <a:xfrm>
            <a:off x="2548679" y="3963978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D312766F-0B64-5143-A024-F1D0ECBF4EED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834833" y="2277542"/>
            <a:ext cx="713846" cy="2273290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32B06B0-5C1A-DD4E-9381-48F9BF2FD0AF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834833" y="3828715"/>
            <a:ext cx="713846" cy="722117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8A7B47A2-E123-7741-9353-91C83F086B2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836201" y="4550832"/>
            <a:ext cx="712478" cy="815142"/>
          </a:xfrm>
          <a:prstGeom prst="straightConnector1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0D5A4FD-39ED-5B48-8F17-32135ACF1CC8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3722387" y="3828715"/>
            <a:ext cx="1107712" cy="722117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37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4DA0DB-92F7-B64F-A3EF-5FBEEC51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EC02E9-01A8-8742-B49F-5A58D5C1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3990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A neural network </a:t>
            </a:r>
            <a:r>
              <a:rPr lang="fr-FR" dirty="0" err="1"/>
              <a:t>basically</a:t>
            </a:r>
            <a:r>
              <a:rPr lang="fr-FR" dirty="0"/>
              <a:t> replaces a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know): </a:t>
            </a:r>
          </a:p>
          <a:p>
            <a:pPr marL="0" indent="0" algn="ctr">
              <a:buNone/>
            </a:pPr>
            <a:r>
              <a:rPr lang="fr-FR" dirty="0"/>
              <a:t>Y = f(X)</a:t>
            </a:r>
          </a:p>
          <a:p>
            <a:pPr marL="0" indent="0">
              <a:buNone/>
            </a:pPr>
            <a:r>
              <a:rPr lang="fr-FR" dirty="0"/>
              <a:t>The </a:t>
            </a:r>
            <a:r>
              <a:rPr lang="fr-FR" dirty="0" err="1"/>
              <a:t>parameters</a:t>
            </a:r>
            <a:r>
              <a:rPr lang="fr-FR" dirty="0"/>
              <a:t> for f are the </a:t>
            </a:r>
            <a:r>
              <a:rPr lang="fr-FR" dirty="0" err="1"/>
              <a:t>weigths</a:t>
            </a:r>
            <a:r>
              <a:rPr lang="fr-FR" dirty="0"/>
              <a:t> (W) and </a:t>
            </a:r>
            <a:r>
              <a:rPr lang="fr-FR" dirty="0" err="1"/>
              <a:t>biases</a:t>
            </a:r>
            <a:r>
              <a:rPr lang="fr-FR" dirty="0"/>
              <a:t> (B)</a:t>
            </a:r>
          </a:p>
          <a:p>
            <a:pPr marL="0" indent="0" algn="ctr">
              <a:buNone/>
            </a:pPr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know X and </a:t>
            </a:r>
            <a:r>
              <a:rPr lang="fr-FR" dirty="0" err="1"/>
              <a:t>we</a:t>
            </a:r>
            <a:r>
              <a:rPr lang="fr-FR" dirty="0"/>
              <a:t> know Y for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experiences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Process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Start the network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set of W and B (initialisation)</a:t>
            </a:r>
          </a:p>
          <a:p>
            <a:pPr lvl="1"/>
            <a:r>
              <a:rPr lang="fr-FR" dirty="0" err="1"/>
              <a:t>Compute</a:t>
            </a:r>
            <a:r>
              <a:rPr lang="fr-FR" dirty="0"/>
              <a:t> Y’ = f(X)</a:t>
            </a:r>
          </a:p>
          <a:p>
            <a:pPr lvl="1"/>
            <a:r>
              <a:rPr lang="fr-FR" dirty="0"/>
              <a:t>Compare to Y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</a:t>
            </a:r>
            <a:r>
              <a:rPr lang="fr-FR" dirty="0" err="1">
                <a:sym typeface="Wingdings" pitchFamily="2" charset="2"/>
              </a:rPr>
              <a:t>compute</a:t>
            </a:r>
            <a:r>
              <a:rPr lang="fr-FR" dirty="0">
                <a:sym typeface="Wingdings" pitchFamily="2" charset="2"/>
              </a:rPr>
              <a:t> the </a:t>
            </a:r>
            <a:r>
              <a:rPr lang="fr-FR" dirty="0" err="1">
                <a:sym typeface="Wingdings" pitchFamily="2" charset="2"/>
              </a:rPr>
              <a:t>loss</a:t>
            </a:r>
            <a:r>
              <a:rPr lang="fr-FR" dirty="0">
                <a:sym typeface="Wingdings" pitchFamily="2" charset="2"/>
              </a:rPr>
              <a:t> (distance)</a:t>
            </a:r>
          </a:p>
          <a:p>
            <a:pPr lvl="1"/>
            <a:r>
              <a:rPr lang="fr-FR" dirty="0" err="1"/>
              <a:t>Adjust</a:t>
            </a:r>
            <a:r>
              <a:rPr lang="fr-FR" dirty="0"/>
              <a:t> the </a:t>
            </a:r>
            <a:r>
              <a:rPr lang="fr-FR" dirty="0" err="1"/>
              <a:t>parameters</a:t>
            </a:r>
            <a:r>
              <a:rPr lang="fr-FR" dirty="0"/>
              <a:t> of f to </a:t>
            </a:r>
            <a:r>
              <a:rPr lang="fr-FR" dirty="0" err="1"/>
              <a:t>get</a:t>
            </a:r>
            <a:r>
              <a:rPr lang="fr-FR" dirty="0"/>
              <a:t> Y’ </a:t>
            </a:r>
            <a:r>
              <a:rPr lang="fr-FR" dirty="0" err="1"/>
              <a:t>closer</a:t>
            </a:r>
            <a:r>
              <a:rPr lang="fr-FR" dirty="0"/>
              <a:t> to Y</a:t>
            </a:r>
          </a:p>
          <a:p>
            <a:pPr lvl="1"/>
            <a:r>
              <a:rPr lang="fr-FR" dirty="0" err="1"/>
              <a:t>Repeat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61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8BE826-EE58-A841-B573-F7664E85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and </a:t>
            </a:r>
            <a:r>
              <a:rPr lang="fr-FR" dirty="0" err="1"/>
              <a:t>minimization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3BCC4A-3234-1443-8142-0A0953F4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07" y="1690688"/>
            <a:ext cx="9885786" cy="387193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39FA923-AE8D-5D4B-8BDE-E99420B04F58}"/>
              </a:ext>
            </a:extLst>
          </p:cNvPr>
          <p:cNvSpPr txBox="1"/>
          <p:nvPr/>
        </p:nvSpPr>
        <p:spPr>
          <a:xfrm>
            <a:off x="2558005" y="5694745"/>
            <a:ext cx="188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105BAA5-C6C5-A142-8DF5-2E3BAE317BBE}"/>
              </a:ext>
            </a:extLst>
          </p:cNvPr>
          <p:cNvSpPr txBox="1"/>
          <p:nvPr/>
        </p:nvSpPr>
        <p:spPr>
          <a:xfrm>
            <a:off x="7953737" y="5740911"/>
            <a:ext cx="188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Data in </a:t>
            </a:r>
            <a:r>
              <a:rPr lang="fr-FR" dirty="0" err="1"/>
              <a:t>blue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 in </a:t>
            </a:r>
            <a:r>
              <a:rPr lang="fr-FR" dirty="0" err="1"/>
              <a:t>red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5486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30C452-5C74-2943-ADCD-C9C000B9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46F467-77E3-1E46-8443-25FE743C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https://blogs.nvidia.com/blog/2016/07/29/whats-difference-artificial-intelligence-machine-learning-deep-learning-ai/</a:t>
            </a:r>
            <a:endParaRPr lang="fr-FR" dirty="0">
              <a:hlinkClick r:id="rId3"/>
            </a:endParaRPr>
          </a:p>
          <a:p>
            <a:r>
              <a:rPr lang="fr-FR" dirty="0">
                <a:hlinkClick r:id="rId3"/>
              </a:rPr>
              <a:t>https://mc.ai/perceptron-the-artificial-neuron/</a:t>
            </a:r>
            <a:endParaRPr lang="fr-FR" dirty="0">
              <a:hlinkClick r:id="rId4"/>
            </a:endParaRPr>
          </a:p>
          <a:p>
            <a:r>
              <a:rPr lang="fr-FR" dirty="0">
                <a:hlinkClick r:id="rId4"/>
              </a:rPr>
              <a:t>https://medium.com/@shrutijadon10104776/survey-on-activation-functions-for-deep-learning-9689331ba092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09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3FDE87-96B6-E746-8D6A-E3B7E4DE2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IA, machine </a:t>
            </a:r>
            <a:r>
              <a:rPr lang="fr-FR" dirty="0" err="1"/>
              <a:t>learning</a:t>
            </a:r>
            <a:r>
              <a:rPr lang="fr-FR" dirty="0"/>
              <a:t> and neural networks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F98CC4-ACDD-044D-AB40-A26CBF8B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59" y="1458675"/>
            <a:ext cx="7814481" cy="49636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E22639F-90EB-CA46-A593-377EE241BBD9}"/>
              </a:ext>
            </a:extLst>
          </p:cNvPr>
          <p:cNvSpPr txBox="1"/>
          <p:nvPr/>
        </p:nvSpPr>
        <p:spPr>
          <a:xfrm>
            <a:off x="2074460" y="6550223"/>
            <a:ext cx="1230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Source: </a:t>
            </a:r>
            <a:r>
              <a:rPr lang="fr-FR" sz="1400" dirty="0" err="1"/>
              <a:t>Nvidia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53153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E2EA8-A889-1B4A-ADED-65575C69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Inspired</a:t>
            </a:r>
            <a:r>
              <a:rPr lang="fr-FR" dirty="0"/>
              <a:t> by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neurons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F38D56-A258-7846-B876-D3B73A638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neuron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simple unit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a signal, </a:t>
            </a:r>
            <a:r>
              <a:rPr lang="fr-FR" dirty="0" err="1"/>
              <a:t>processes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and </a:t>
            </a:r>
            <a:r>
              <a:rPr lang="fr-FR" dirty="0" err="1"/>
              <a:t>propagates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(or not)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brain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comprised</a:t>
            </a:r>
            <a:r>
              <a:rPr lang="fr-FR" dirty="0"/>
              <a:t> of ~100 billions </a:t>
            </a:r>
            <a:r>
              <a:rPr lang="fr-FR" dirty="0" err="1"/>
              <a:t>neurons</a:t>
            </a:r>
            <a:r>
              <a:rPr lang="fr-FR" dirty="0"/>
              <a:t>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connected</a:t>
            </a:r>
            <a:r>
              <a:rPr lang="fr-FR" dirty="0"/>
              <a:t> to ~10k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neurons</a:t>
            </a:r>
            <a:endParaRPr lang="fr-FR" dirty="0"/>
          </a:p>
          <a:p>
            <a:endParaRPr lang="fr-FR" dirty="0"/>
          </a:p>
          <a:p>
            <a:r>
              <a:rPr lang="fr-FR" dirty="0"/>
              <a:t>One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of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functionning</a:t>
            </a:r>
            <a:r>
              <a:rPr lang="fr-FR" dirty="0"/>
              <a:t> = </a:t>
            </a:r>
            <a:r>
              <a:rPr lang="fr-FR" dirty="0" err="1"/>
              <a:t>artificial</a:t>
            </a:r>
            <a:r>
              <a:rPr lang="fr-FR" dirty="0"/>
              <a:t> neural network. But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fooled</a:t>
            </a:r>
            <a:r>
              <a:rPr lang="fr-FR" dirty="0"/>
              <a:t>, </a:t>
            </a:r>
            <a:r>
              <a:rPr lang="fr-FR" dirty="0" err="1"/>
              <a:t>they</a:t>
            </a:r>
            <a:r>
              <a:rPr lang="fr-FR" dirty="0"/>
              <a:t> are a </a:t>
            </a:r>
            <a:r>
              <a:rPr lang="fr-FR" b="1" dirty="0" err="1"/>
              <a:t>very</a:t>
            </a:r>
            <a:r>
              <a:rPr lang="fr-FR" b="1" dirty="0"/>
              <a:t> </a:t>
            </a:r>
            <a:r>
              <a:rPr lang="fr-FR" dirty="0" err="1"/>
              <a:t>simplistic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of the </a:t>
            </a:r>
            <a:r>
              <a:rPr lang="fr-FR" dirty="0" err="1"/>
              <a:t>functionning</a:t>
            </a:r>
            <a:r>
              <a:rPr lang="fr-FR" dirty="0"/>
              <a:t> of a </a:t>
            </a:r>
            <a:r>
              <a:rPr lang="fr-FR" dirty="0" err="1"/>
              <a:t>brain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219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2F72F-8DDB-BA41-B08D-DA298959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Conceptual</a:t>
            </a:r>
            <a:r>
              <a:rPr lang="fr-FR" dirty="0"/>
              <a:t> </a:t>
            </a:r>
            <a:r>
              <a:rPr lang="fr-FR" dirty="0" err="1"/>
              <a:t>mathematical</a:t>
            </a:r>
            <a:r>
              <a:rPr lang="fr-FR" dirty="0"/>
              <a:t> model - perceptron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8B915B-DDB7-0D44-9D64-8CD35F21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991"/>
            <a:ext cx="5635131" cy="41592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954ED1-7FEA-3641-AE6C-EC40AA4B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054" y="3684896"/>
            <a:ext cx="4852448" cy="41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C013BC-2A6A-B940-8367-211A60FD4ED1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C09327-1F40-A348-B964-0BAD13049229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3AD9E6-6444-204A-9C1C-7867E622A69C}"/>
              </a:ext>
            </a:extLst>
          </p:cNvPr>
          <p:cNvCxnSpPr>
            <a:cxnSpLocks/>
            <a:stCxn id="15" idx="6"/>
            <a:endCxn id="6" idx="3"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111519" y="2277542"/>
            <a:ext cx="4242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Y = Do I ski </a:t>
            </a:r>
            <a:r>
              <a:rPr lang="fr-FR" sz="2400" dirty="0" err="1"/>
              <a:t>this</a:t>
            </a:r>
            <a:r>
              <a:rPr lang="fr-FR" sz="2400" dirty="0"/>
              <a:t> weekend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Is the </a:t>
            </a:r>
            <a:r>
              <a:rPr lang="fr-FR" sz="2400" dirty="0" err="1"/>
              <a:t>weather</a:t>
            </a:r>
            <a:r>
              <a:rPr lang="fr-FR" sz="2400" dirty="0"/>
              <a:t> good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Is the </a:t>
            </a:r>
            <a:r>
              <a:rPr lang="fr-FR" sz="2400" dirty="0" err="1"/>
              <a:t>powder</a:t>
            </a:r>
            <a:r>
              <a:rPr lang="fr-FR" sz="2400" dirty="0"/>
              <a:t> good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Do I </a:t>
            </a:r>
            <a:r>
              <a:rPr lang="fr-FR" sz="2400" dirty="0" err="1"/>
              <a:t>want</a:t>
            </a:r>
            <a:r>
              <a:rPr lang="fr-FR" sz="2400" dirty="0"/>
              <a:t> to drive ?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49763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Perceptron, no </a:t>
            </a:r>
            <a:r>
              <a:rPr lang="fr-FR" dirty="0" err="1"/>
              <a:t>weigths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C013BC-2A6A-B940-8367-211A60FD4ED1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C09327-1F40-A348-B964-0BAD13049229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3AD9E6-6444-204A-9C1C-7867E622A69C}"/>
              </a:ext>
            </a:extLst>
          </p:cNvPr>
          <p:cNvCxnSpPr>
            <a:cxnSpLocks/>
            <a:stCxn id="15" idx="6"/>
            <a:endCxn id="6" idx="3"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111519" y="2277542"/>
            <a:ext cx="42422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I ski </a:t>
            </a:r>
            <a:r>
              <a:rPr lang="fr-FR" sz="2400" dirty="0" err="1"/>
              <a:t>this</a:t>
            </a:r>
            <a:r>
              <a:rPr lang="fr-FR" sz="2400" dirty="0"/>
              <a:t> weekend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Y = 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ACDCA0-3454-A44D-87F2-9E22661B0927}"/>
              </a:ext>
            </a:extLst>
          </p:cNvPr>
          <p:cNvSpPr txBox="1"/>
          <p:nvPr/>
        </p:nvSpPr>
        <p:spPr>
          <a:xfrm>
            <a:off x="2981702" y="2763768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threshold</a:t>
            </a:r>
            <a:r>
              <a:rPr lang="fr-FR" dirty="0"/>
              <a:t> = 1.5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C812818-C1FB-2B41-8EB9-F04C9F2FA217}"/>
              </a:ext>
            </a:extLst>
          </p:cNvPr>
          <p:cNvSpPr txBox="1"/>
          <p:nvPr/>
        </p:nvSpPr>
        <p:spPr>
          <a:xfrm>
            <a:off x="2981702" y="4684273"/>
            <a:ext cx="275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</a:t>
            </a:r>
            <a:r>
              <a:rPr lang="fr-FR" dirty="0" err="1"/>
              <a:t>is</a:t>
            </a:r>
            <a:r>
              <a:rPr lang="fr-FR" dirty="0"/>
              <a:t> (x1+x2+3) &gt; </a:t>
            </a:r>
            <a:r>
              <a:rPr lang="fr-FR" dirty="0" err="1"/>
              <a:t>threshold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31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Perceptron,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weigths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C013BC-2A6A-B940-8367-211A60FD4ED1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C09327-1F40-A348-B964-0BAD13049229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3AD9E6-6444-204A-9C1C-7867E622A69C}"/>
              </a:ext>
            </a:extLst>
          </p:cNvPr>
          <p:cNvCxnSpPr>
            <a:cxnSpLocks/>
            <a:stCxn id="15" idx="6"/>
            <a:endCxn id="6" idx="3"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111519" y="2277542"/>
            <a:ext cx="47409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I ski </a:t>
            </a:r>
            <a:r>
              <a:rPr lang="fr-FR" sz="2400" dirty="0" err="1"/>
              <a:t>this</a:t>
            </a:r>
            <a:r>
              <a:rPr lang="fr-FR" sz="2400" dirty="0"/>
              <a:t> weekend ? – the rider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0, w1 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1, w2 = 0.7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1, w3 = 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Y = 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ACDCA0-3454-A44D-87F2-9E22661B0927}"/>
              </a:ext>
            </a:extLst>
          </p:cNvPr>
          <p:cNvSpPr txBox="1"/>
          <p:nvPr/>
        </p:nvSpPr>
        <p:spPr>
          <a:xfrm>
            <a:off x="2981702" y="2763768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threshold</a:t>
            </a:r>
            <a:r>
              <a:rPr lang="fr-FR" dirty="0"/>
              <a:t> = 0.5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C812818-C1FB-2B41-8EB9-F04C9F2FA217}"/>
              </a:ext>
            </a:extLst>
          </p:cNvPr>
          <p:cNvSpPr txBox="1"/>
          <p:nvPr/>
        </p:nvSpPr>
        <p:spPr>
          <a:xfrm>
            <a:off x="2855816" y="4763918"/>
            <a:ext cx="370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</a:t>
            </a:r>
            <a:r>
              <a:rPr lang="fr-FR" dirty="0" err="1"/>
              <a:t>is</a:t>
            </a:r>
            <a:r>
              <a:rPr lang="fr-FR" dirty="0"/>
              <a:t> (w1x1+w2x2+w3x3) &gt; </a:t>
            </a:r>
            <a:r>
              <a:rPr lang="fr-FR" dirty="0" err="1"/>
              <a:t>threshold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81456A-BAF2-D940-A25E-F49A1949F18A}"/>
              </a:ext>
            </a:extLst>
          </p:cNvPr>
          <p:cNvSpPr txBox="1"/>
          <p:nvPr/>
        </p:nvSpPr>
        <p:spPr>
          <a:xfrm>
            <a:off x="2282621" y="24950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38D5A4-32C2-394E-8B23-A5A1D54B5530}"/>
              </a:ext>
            </a:extLst>
          </p:cNvPr>
          <p:cNvSpPr txBox="1"/>
          <p:nvPr/>
        </p:nvSpPr>
        <p:spPr>
          <a:xfrm>
            <a:off x="1999082" y="34223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3E268F2-B717-A748-B3CA-3A556EF479B7}"/>
              </a:ext>
            </a:extLst>
          </p:cNvPr>
          <p:cNvSpPr txBox="1"/>
          <p:nvPr/>
        </p:nvSpPr>
        <p:spPr>
          <a:xfrm>
            <a:off x="2133235" y="49485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w3</a:t>
            </a:r>
          </a:p>
        </p:txBody>
      </p:sp>
    </p:spTree>
    <p:extLst>
      <p:ext uri="{BB962C8B-B14F-4D97-AF65-F5344CB8AC3E}">
        <p14:creationId xmlns:p14="http://schemas.microsoft.com/office/powerpoint/2010/main" val="379170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Perceptron,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weigths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C013BC-2A6A-B940-8367-211A60FD4ED1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C09327-1F40-A348-B964-0BAD13049229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3AD9E6-6444-204A-9C1C-7867E622A69C}"/>
              </a:ext>
            </a:extLst>
          </p:cNvPr>
          <p:cNvCxnSpPr>
            <a:cxnSpLocks/>
            <a:stCxn id="15" idx="6"/>
            <a:endCxn id="6" idx="3"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007345" y="2277542"/>
            <a:ext cx="50187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I ski </a:t>
            </a:r>
            <a:r>
              <a:rPr lang="fr-FR" sz="2400" dirty="0" err="1"/>
              <a:t>this</a:t>
            </a:r>
            <a:r>
              <a:rPr lang="fr-FR" sz="2400" dirty="0"/>
              <a:t> weekend ? – the </a:t>
            </a:r>
            <a:r>
              <a:rPr lang="fr-FR" sz="2400" dirty="0" err="1"/>
              <a:t>tourist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0, w1 = 0.6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1, w2 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1, w3 = 0.3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Y = 0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ACDCA0-3454-A44D-87F2-9E22661B0927}"/>
              </a:ext>
            </a:extLst>
          </p:cNvPr>
          <p:cNvSpPr txBox="1"/>
          <p:nvPr/>
        </p:nvSpPr>
        <p:spPr>
          <a:xfrm>
            <a:off x="2981702" y="2763768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threshold</a:t>
            </a:r>
            <a:r>
              <a:rPr lang="fr-FR" dirty="0"/>
              <a:t> = 0.5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C812818-C1FB-2B41-8EB9-F04C9F2FA217}"/>
              </a:ext>
            </a:extLst>
          </p:cNvPr>
          <p:cNvSpPr txBox="1"/>
          <p:nvPr/>
        </p:nvSpPr>
        <p:spPr>
          <a:xfrm>
            <a:off x="2855816" y="4763918"/>
            <a:ext cx="370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</a:t>
            </a:r>
            <a:r>
              <a:rPr lang="fr-FR" dirty="0" err="1"/>
              <a:t>is</a:t>
            </a:r>
            <a:r>
              <a:rPr lang="fr-FR" dirty="0"/>
              <a:t> (w1x1+w2x2+w3x3) &gt; </a:t>
            </a:r>
            <a:r>
              <a:rPr lang="fr-FR" dirty="0" err="1"/>
              <a:t>threshold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81456A-BAF2-D940-A25E-F49A1949F18A}"/>
              </a:ext>
            </a:extLst>
          </p:cNvPr>
          <p:cNvSpPr txBox="1"/>
          <p:nvPr/>
        </p:nvSpPr>
        <p:spPr>
          <a:xfrm>
            <a:off x="2282621" y="24950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38D5A4-32C2-394E-8B23-A5A1D54B5530}"/>
              </a:ext>
            </a:extLst>
          </p:cNvPr>
          <p:cNvSpPr txBox="1"/>
          <p:nvPr/>
        </p:nvSpPr>
        <p:spPr>
          <a:xfrm>
            <a:off x="1999082" y="34339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3E268F2-B717-A748-B3CA-3A556EF479B7}"/>
              </a:ext>
            </a:extLst>
          </p:cNvPr>
          <p:cNvSpPr txBox="1"/>
          <p:nvPr/>
        </p:nvSpPr>
        <p:spPr>
          <a:xfrm>
            <a:off x="2133235" y="49485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w3</a:t>
            </a:r>
          </a:p>
        </p:txBody>
      </p:sp>
    </p:spTree>
    <p:extLst>
      <p:ext uri="{BB962C8B-B14F-4D97-AF65-F5344CB8AC3E}">
        <p14:creationId xmlns:p14="http://schemas.microsoft.com/office/powerpoint/2010/main" val="110698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53BB-9A3D-7A4F-B284-A8CFCB53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Perceptron,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weigths</a:t>
            </a:r>
            <a:r>
              <a:rPr lang="fr-FR" dirty="0"/>
              <a:t> and </a:t>
            </a:r>
            <a:r>
              <a:rPr lang="fr-FR" dirty="0" err="1"/>
              <a:t>bias</a:t>
            </a:r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C0C54E-24DE-9D44-B0FE-B3333EC0752A}"/>
              </a:ext>
            </a:extLst>
          </p:cNvPr>
          <p:cNvSpPr/>
          <p:nvPr/>
        </p:nvSpPr>
        <p:spPr>
          <a:xfrm>
            <a:off x="2558524" y="3241861"/>
            <a:ext cx="1173708" cy="117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3AC29CD-242E-ED4D-8A3C-A763BC657E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732232" y="3828715"/>
            <a:ext cx="1105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FE571B1-47B3-734C-8E9C-38AC12071CA0}"/>
              </a:ext>
            </a:extLst>
          </p:cNvPr>
          <p:cNvSpPr/>
          <p:nvPr/>
        </p:nvSpPr>
        <p:spPr>
          <a:xfrm>
            <a:off x="661125" y="1690688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C013BC-2A6A-B940-8367-211A60FD4ED1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1834833" y="2277542"/>
            <a:ext cx="895577" cy="1136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586C8DC1-15FD-8C4D-B64B-7D25B59351CB}"/>
              </a:ext>
            </a:extLst>
          </p:cNvPr>
          <p:cNvSpPr/>
          <p:nvPr/>
        </p:nvSpPr>
        <p:spPr>
          <a:xfrm>
            <a:off x="661125" y="3241861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C09327-1F40-A348-B964-0BAD13049229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1834833" y="3828715"/>
            <a:ext cx="7236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4834E0F-7E1F-1542-98D6-446EF1BE37E0}"/>
              </a:ext>
            </a:extLst>
          </p:cNvPr>
          <p:cNvSpPr/>
          <p:nvPr/>
        </p:nvSpPr>
        <p:spPr>
          <a:xfrm>
            <a:off x="662493" y="4779119"/>
            <a:ext cx="1173708" cy="1173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x3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B3AD9E6-6444-204A-9C1C-7867E622A69C}"/>
              </a:ext>
            </a:extLst>
          </p:cNvPr>
          <p:cNvCxnSpPr>
            <a:cxnSpLocks/>
            <a:stCxn id="15" idx="6"/>
            <a:endCxn id="6" idx="3"/>
          </p:cNvCxnSpPr>
          <p:nvPr/>
        </p:nvCxnSpPr>
        <p:spPr>
          <a:xfrm flipV="1">
            <a:off x="1836201" y="4243683"/>
            <a:ext cx="894209" cy="1122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1772BA9-6468-7649-B40E-2830B202C5E9}"/>
              </a:ext>
            </a:extLst>
          </p:cNvPr>
          <p:cNvSpPr txBox="1"/>
          <p:nvPr/>
        </p:nvSpPr>
        <p:spPr>
          <a:xfrm>
            <a:off x="7111519" y="2277542"/>
            <a:ext cx="49030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Do I ski </a:t>
            </a:r>
            <a:r>
              <a:rPr lang="fr-FR" sz="2400" dirty="0" err="1"/>
              <a:t>this</a:t>
            </a:r>
            <a:r>
              <a:rPr lang="fr-FR" sz="2400" dirty="0"/>
              <a:t> weekend ? – the rider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X1 = 0, w1 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X2 = 1, w2 = 0.7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X3 = 1, w3 = 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B = 0.3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Y = 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3A9CCFD-1FA9-DF48-8752-A49CB6F8723C}"/>
              </a:ext>
            </a:extLst>
          </p:cNvPr>
          <p:cNvSpPr/>
          <p:nvPr/>
        </p:nvSpPr>
        <p:spPr>
          <a:xfrm>
            <a:off x="4830099" y="3241861"/>
            <a:ext cx="1173708" cy="11737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ACDCA0-3454-A44D-87F2-9E22661B0927}"/>
              </a:ext>
            </a:extLst>
          </p:cNvPr>
          <p:cNvSpPr txBox="1"/>
          <p:nvPr/>
        </p:nvSpPr>
        <p:spPr>
          <a:xfrm>
            <a:off x="2981702" y="2763768"/>
            <a:ext cx="15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threshold</a:t>
            </a:r>
            <a:r>
              <a:rPr lang="fr-FR" dirty="0"/>
              <a:t> = 0.5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C812818-C1FB-2B41-8EB9-F04C9F2FA217}"/>
              </a:ext>
            </a:extLst>
          </p:cNvPr>
          <p:cNvSpPr txBox="1"/>
          <p:nvPr/>
        </p:nvSpPr>
        <p:spPr>
          <a:xfrm>
            <a:off x="2855816" y="4763918"/>
            <a:ext cx="404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</a:t>
            </a:r>
            <a:r>
              <a:rPr lang="fr-FR" dirty="0" err="1"/>
              <a:t>is</a:t>
            </a:r>
            <a:r>
              <a:rPr lang="fr-FR" dirty="0"/>
              <a:t> (w1x1+w2x2+w3x3 + b) &gt; </a:t>
            </a:r>
            <a:r>
              <a:rPr lang="fr-FR" dirty="0" err="1"/>
              <a:t>threshold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81456A-BAF2-D940-A25E-F49A1949F18A}"/>
              </a:ext>
            </a:extLst>
          </p:cNvPr>
          <p:cNvSpPr txBox="1"/>
          <p:nvPr/>
        </p:nvSpPr>
        <p:spPr>
          <a:xfrm>
            <a:off x="2282621" y="24950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38D5A4-32C2-394E-8B23-A5A1D54B5530}"/>
              </a:ext>
            </a:extLst>
          </p:cNvPr>
          <p:cNvSpPr txBox="1"/>
          <p:nvPr/>
        </p:nvSpPr>
        <p:spPr>
          <a:xfrm>
            <a:off x="1999082" y="34686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3E268F2-B717-A748-B3CA-3A556EF479B7}"/>
              </a:ext>
            </a:extLst>
          </p:cNvPr>
          <p:cNvSpPr txBox="1"/>
          <p:nvPr/>
        </p:nvSpPr>
        <p:spPr>
          <a:xfrm>
            <a:off x="2133235" y="49485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w3</a:t>
            </a:r>
          </a:p>
        </p:txBody>
      </p:sp>
    </p:spTree>
    <p:extLst>
      <p:ext uri="{BB962C8B-B14F-4D97-AF65-F5344CB8AC3E}">
        <p14:creationId xmlns:p14="http://schemas.microsoft.com/office/powerpoint/2010/main" val="20486365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634</Words>
  <Application>Microsoft Macintosh PowerPoint</Application>
  <PresentationFormat>Grand écran</PresentationFormat>
  <Paragraphs>164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Thème Office</vt:lpstr>
      <vt:lpstr>INFO801</vt:lpstr>
      <vt:lpstr>IA, machine learning and neural networks </vt:lpstr>
      <vt:lpstr>Inspired by biological neurons</vt:lpstr>
      <vt:lpstr>Conceptual mathematical model - perceptron</vt:lpstr>
      <vt:lpstr>Perceptron</vt:lpstr>
      <vt:lpstr>Perceptron, no weigths</vt:lpstr>
      <vt:lpstr>Perceptron, add weigths</vt:lpstr>
      <vt:lpstr>Perceptron, add weigths</vt:lpstr>
      <vt:lpstr>Perceptron, add weigths and bias</vt:lpstr>
      <vt:lpstr>Perceptron, add weigths, bias and activation function</vt:lpstr>
      <vt:lpstr>Activation functions</vt:lpstr>
      <vt:lpstr>Simplified neural network: the rider and the touriste share the car</vt:lpstr>
      <vt:lpstr>The learning process</vt:lpstr>
      <vt:lpstr>Cost function and minimization</vt:lpstr>
      <vt:lpstr>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INFO801</dc:title>
  <dc:creator>Thomas Vuillaume</dc:creator>
  <cp:lastModifiedBy>Thomas Vuillaume</cp:lastModifiedBy>
  <cp:revision>10</cp:revision>
  <dcterms:created xsi:type="dcterms:W3CDTF">2020-05-05T22:34:38Z</dcterms:created>
  <dcterms:modified xsi:type="dcterms:W3CDTF">2020-05-05T23:52:38Z</dcterms:modified>
</cp:coreProperties>
</file>